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35"/>
  </p:notesMasterIdLst>
  <p:handoutMasterIdLst>
    <p:handoutMasterId r:id="rId36"/>
  </p:handoutMasterIdLst>
  <p:sldIdLst>
    <p:sldId id="394" r:id="rId4"/>
    <p:sldId id="448" r:id="rId5"/>
    <p:sldId id="515" r:id="rId6"/>
    <p:sldId id="511" r:id="rId7"/>
    <p:sldId id="473" r:id="rId8"/>
    <p:sldId id="450" r:id="rId9"/>
    <p:sldId id="496" r:id="rId10"/>
    <p:sldId id="495" r:id="rId11"/>
    <p:sldId id="451" r:id="rId12"/>
    <p:sldId id="475" r:id="rId13"/>
    <p:sldId id="512" r:id="rId14"/>
    <p:sldId id="463" r:id="rId15"/>
    <p:sldId id="464" r:id="rId16"/>
    <p:sldId id="510" r:id="rId17"/>
    <p:sldId id="460" r:id="rId18"/>
    <p:sldId id="514" r:id="rId19"/>
    <p:sldId id="452" r:id="rId20"/>
    <p:sldId id="461" r:id="rId21"/>
    <p:sldId id="505" r:id="rId22"/>
    <p:sldId id="506" r:id="rId23"/>
    <p:sldId id="466" r:id="rId24"/>
    <p:sldId id="508" r:id="rId25"/>
    <p:sldId id="513" r:id="rId26"/>
    <p:sldId id="509" r:id="rId27"/>
    <p:sldId id="480" r:id="rId28"/>
    <p:sldId id="481" r:id="rId29"/>
    <p:sldId id="507" r:id="rId30"/>
    <p:sldId id="488" r:id="rId31"/>
    <p:sldId id="504" r:id="rId32"/>
    <p:sldId id="443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7" autoAdjust="0"/>
    <p:restoredTop sz="78924" autoAdjust="0"/>
  </p:normalViewPr>
  <p:slideViewPr>
    <p:cSldViewPr>
      <p:cViewPr varScale="1">
        <p:scale>
          <a:sx n="61" d="100"/>
          <a:sy n="61" d="100"/>
        </p:scale>
        <p:origin x="-684" y="-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2016-06-15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2016-06-15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72360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80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Multi-Tasking?</a:t>
            </a:r>
          </a:p>
          <a:p>
            <a:r>
              <a:rPr lang="en-US" dirty="0" smtClean="0"/>
              <a:t>How do single core</a:t>
            </a:r>
            <a:r>
              <a:rPr lang="en-US" baseline="0" dirty="0" smtClean="0"/>
              <a:t> single CPU computers achieve Multi-Tasking?</a:t>
            </a:r>
          </a:p>
          <a:p>
            <a:r>
              <a:rPr lang="en-US" baseline="0" dirty="0" smtClean="0"/>
              <a:t>What is a process?</a:t>
            </a:r>
          </a:p>
          <a:p>
            <a:r>
              <a:rPr lang="en-US" baseline="0" dirty="0" smtClean="0"/>
              <a:t>What is a thread?</a:t>
            </a:r>
          </a:p>
          <a:p>
            <a:r>
              <a:rPr lang="en-US" baseline="0" dirty="0" smtClean="0"/>
              <a:t>How threads wait in priority queues for processor resources (time, memory)?</a:t>
            </a:r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Program resources are accessible at all points</a:t>
            </a:r>
            <a:endParaRPr lang="bg-BG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Especially problematic with web resources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2016-06-15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2016-06-15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ava-concurrency/index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ultithreading_(computer_architecture)" TargetMode="External"/><Relationship Id="rId5" Type="http://schemas.openxmlformats.org/officeDocument/2006/relationships/hyperlink" Target="http://blog.stephencleary.com/" TargetMode="External"/><Relationship Id="rId4" Type="http://schemas.openxmlformats.org/officeDocument/2006/relationships/hyperlink" Target="https://en.wikipedia.org/wiki/Thread_(computing)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fundamentals" TargetMode="External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775486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Programming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2165646"/>
            <a:ext cx="7618286" cy="7787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Writing Asynchronous Code in Java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770" y="3390900"/>
            <a:ext cx="2804899" cy="28048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71" y="4796913"/>
            <a:ext cx="1743741" cy="12990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6849" y="3810000"/>
            <a:ext cx="2064163" cy="2265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87598" y="3790384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=""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58816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fundamental unit </a:t>
            </a:r>
            <a:r>
              <a:rPr lang="en-US" dirty="0"/>
              <a:t>of code </a:t>
            </a:r>
            <a:r>
              <a:rPr lang="en-US" dirty="0" smtClean="0"/>
              <a:t>execution</a:t>
            </a:r>
            <a:endParaRPr lang="en-US" dirty="0"/>
          </a:p>
          <a:p>
            <a:r>
              <a:rPr lang="en-US" dirty="0" smtClean="0"/>
              <a:t>Commonly, programs use more </a:t>
            </a:r>
            <a:r>
              <a:rPr lang="en-US" dirty="0"/>
              <a:t>than one </a:t>
            </a:r>
            <a:r>
              <a:rPr lang="en-US" dirty="0" smtClean="0"/>
              <a:t>thread</a:t>
            </a:r>
          </a:p>
          <a:p>
            <a:r>
              <a:rPr lang="en-US" dirty="0" smtClean="0"/>
              <a:t>Each </a:t>
            </a:r>
            <a:r>
              <a:rPr lang="en-US" dirty="0"/>
              <a:t>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</a:t>
            </a:r>
            <a:r>
              <a:rPr lang="en-US" dirty="0" smtClean="0"/>
              <a:t>it</a:t>
            </a:r>
            <a:br>
              <a:rPr lang="en-US" dirty="0" smtClean="0"/>
            </a:br>
            <a:r>
              <a:rPr lang="en-US" dirty="0" smtClean="0"/>
              <a:t>known </a:t>
            </a:r>
            <a:r>
              <a:rPr lang="en-US" dirty="0"/>
              <a:t>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 smtClean="0"/>
              <a:t>Stores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 smtClean="0"/>
              <a:t>in order of invocation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722" y="1219200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651960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Threads in Java can be created </a:t>
            </a:r>
            <a:r>
              <a:rPr lang="en-US" noProof="1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java.lang.Thread</a:t>
            </a:r>
            <a:r>
              <a:rPr lang="en-US" noProof="1" smtClean="0"/>
              <a:t> class</a:t>
            </a:r>
          </a:p>
          <a:p>
            <a:pPr lvl="1"/>
            <a:r>
              <a:rPr lang="en-US" noProof="1" smtClean="0"/>
              <a:t>Constructor accepts an implementation of the functional interface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java.lang.Runnable</a:t>
            </a:r>
            <a:r>
              <a:rPr lang="en-US" noProof="1" smtClean="0"/>
              <a:t>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2419" y="3810000"/>
            <a:ext cx="10499793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thread = new Thread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-&gt;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10; i++)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System.out.println(i);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thread.start();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07609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 smtClean="0"/>
              <a:t> – schedules the thread for execution</a:t>
            </a:r>
          </a:p>
          <a:p>
            <a:endParaRPr lang="en-US" sz="3200" dirty="0" smtClean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 smtClean="0"/>
              <a:t> – waits for the thread to finish its work (blocks the calling thread)</a:t>
            </a:r>
          </a:p>
          <a:p>
            <a:endParaRPr lang="en-US" sz="3200" noProof="1" smtClean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interrupt()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 smtClean="0"/>
              <a:t>– notifies the thread to interrupt its execution</a:t>
            </a:r>
          </a:p>
          <a:p>
            <a:endParaRPr lang="en-US" sz="3200" noProof="1" smtClean="0"/>
          </a:p>
          <a:p>
            <a:r>
              <a:rPr lang="en-US" sz="3200" noProof="1" smtClean="0"/>
              <a:t>others…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java.lang.Thread</a:t>
            </a:r>
            <a:endParaRPr lang="en-US" noProof="1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0367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C:\Users\tilchev\Desktop\14341620685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384" y="1066800"/>
            <a:ext cx="4800600" cy="3606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9713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thread has its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 smtClean="0"/>
              <a:t>The start (bottom) of the stack is the method from which the thread began execution</a:t>
            </a:r>
          </a:p>
          <a:p>
            <a:pPr lvl="1"/>
            <a:r>
              <a:rPr lang="en-US" dirty="0" smtClean="0"/>
              <a:t>Each method (frame) stores local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Stack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375808432"/>
              </p:ext>
            </p:extLst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main thread</a:t>
            </a:r>
            <a:endParaRPr lang="en-US" sz="2800" noProof="1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67105632"/>
              </p:ext>
            </p:extLst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background thread</a:t>
            </a:r>
            <a:endParaRPr lang="en-US" sz="2800" noProof="1"/>
          </a:p>
        </p:txBody>
      </p:sp>
    </p:spTree>
    <p:extLst>
      <p:ext uri="{BB962C8B-B14F-4D97-AF65-F5344CB8AC3E}">
        <p14:creationId xmlns="" xmlns:p14="http://schemas.microsoft.com/office/powerpoint/2010/main" val="5059136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8" name="Shape 173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337157" y="866750"/>
            <a:ext cx="3524100" cy="36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009713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</a:t>
            </a:r>
            <a:r>
              <a:rPr lang="en-US" sz="3200" dirty="0" smtClean="0"/>
              <a:t>access </a:t>
            </a:r>
            <a:r>
              <a:rPr lang="en-US" sz="3200" dirty="0"/>
              <a:t>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Race Conditions</a:t>
            </a:r>
            <a:endParaRPr lang="en-US" dirty="0"/>
          </a:p>
        </p:txBody>
      </p:sp>
      <p:pic>
        <p:nvPicPr>
          <p:cNvPr id="3" name="Picture 2" descr="C:\Users\tilchev\Desktop\race-condi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861" y="2667000"/>
            <a:ext cx="6762751" cy="3758393"/>
          </a:xfrm>
          <a:prstGeom prst="rect">
            <a:avLst/>
          </a:prstGeom>
          <a:noFill/>
        </p:spPr>
      </p:pic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3622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679482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 smtClean="0"/>
              <a:t> resource can be safely accessed by multiple threads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synchronized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dirty="0" smtClean="0"/>
              <a:t>keyword grants access to only one thread at a time and avoids race conditions</a:t>
            </a:r>
          </a:p>
          <a:p>
            <a:pPr lvl="1"/>
            <a:r>
              <a:rPr lang="en-US" sz="3400" dirty="0" smtClean="0"/>
              <a:t>Blocks any other threads until the resource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 - synchronized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0412" y="4795687"/>
            <a:ext cx="10591800" cy="1376513"/>
            <a:chOff x="760412" y="4795687"/>
            <a:chExt cx="10591800" cy="137651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60412" y="4795687"/>
              <a:ext cx="10591800" cy="137651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72000" rIns="0" bIns="72000">
              <a:spAutoFit/>
            </a:bodyPr>
            <a:lstStyle/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synchronized (numbers) {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unsafe code over numbers here</a:t>
              </a:r>
              <a:b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...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pic>
          <p:nvPicPr>
            <p:cNvPr id="2054" name="Picture 6" descr="http://png-4.findicons.com/files/icons/1008/quiet/256/y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9069" y="4876800"/>
              <a:ext cx="1295400" cy="129540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7274688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way to achieve this is trough an implementation of the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java.util.concurrent.Lock</a:t>
            </a:r>
            <a:r>
              <a:rPr lang="en-US" dirty="0" smtClean="0"/>
              <a:t> interface</a:t>
            </a:r>
          </a:p>
          <a:p>
            <a:pPr lvl="1"/>
            <a:r>
              <a:rPr lang="en-US" dirty="0" smtClean="0"/>
              <a:t>the lock must be static, so that each thread doesn’t create its own lock</a:t>
            </a:r>
          </a:p>
          <a:p>
            <a:pPr lvl="1"/>
            <a:r>
              <a:rPr lang="en-US" dirty="0" smtClean="0"/>
              <a:t>what are the benefits of locks over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synchronized </a:t>
            </a:r>
            <a:r>
              <a:rPr lang="en-US" dirty="0" smtClean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 - locks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0412" y="4795687"/>
            <a:ext cx="10591800" cy="1376513"/>
            <a:chOff x="760412" y="4648200"/>
            <a:chExt cx="10591800" cy="137651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60412" y="4648200"/>
              <a:ext cx="10591800" cy="137651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72000" rIns="0" bIns="72000">
              <a:spAutoFit/>
            </a:bodyPr>
            <a:lstStyle/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lock.lock();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unsafe code here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...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lock.unlock();</a:t>
              </a:r>
            </a:p>
          </p:txBody>
        </p:sp>
        <p:pic>
          <p:nvPicPr>
            <p:cNvPr id="2054" name="Picture 6" descr="http://png-4.findicons.com/files/icons/1008/quiet/256/y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9069" y="4724400"/>
              <a:ext cx="1295400" cy="129540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7274688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Multi-Tasking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Synchronous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Asynchronous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Threads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Concurrent classes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Benefits and Drawbacks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9412" y="2224700"/>
            <a:ext cx="3484701" cy="38351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35913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volatile</a:t>
            </a:r>
            <a:r>
              <a:rPr lang="en-US" dirty="0" smtClean="0"/>
              <a:t> objects are kept in a common memory for all threads</a:t>
            </a:r>
          </a:p>
          <a:p>
            <a:r>
              <a:rPr lang="en-US" dirty="0" smtClean="0"/>
              <a:t>guarantees visibility and NOT atomicity</a:t>
            </a:r>
          </a:p>
          <a:p>
            <a:r>
              <a:rPr lang="en-US" dirty="0" smtClean="0"/>
              <a:t>volatile is NOT a substitute for synchronization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 - volatile</a:t>
            </a:r>
            <a:endParaRPr lang="en-US" dirty="0"/>
          </a:p>
        </p:txBody>
      </p:sp>
      <p:pic>
        <p:nvPicPr>
          <p:cNvPr id="1026" name="Picture 2" descr="C:\Users\tilchev\Desktop\java-volatile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0412" y="4038600"/>
            <a:ext cx="2760140" cy="2398057"/>
          </a:xfrm>
          <a:prstGeom prst="rect">
            <a:avLst/>
          </a:prstGeom>
          <a:noFill/>
        </p:spPr>
      </p:pic>
      <p:pic>
        <p:nvPicPr>
          <p:cNvPr id="1027" name="Picture 3" descr="C:\Users\tilchev\Desktop\java-volatile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2812" y="4038600"/>
            <a:ext cx="2819400" cy="237570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8" name="Picture 4" descr="C:\Users\tilchev\Desktop\java-volatile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6612" y="4038600"/>
            <a:ext cx="2743200" cy="2373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27468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abricspa.files.wordpress.com/2012/05/threads50101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23" y="1607716"/>
            <a:ext cx="4057650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140" y="4953000"/>
            <a:ext cx="8938472" cy="820600"/>
          </a:xfrm>
        </p:spPr>
        <p:txBody>
          <a:bodyPr/>
          <a:lstStyle/>
          <a:p>
            <a:r>
              <a:rPr lang="en-US" dirty="0" smtClean="0"/>
              <a:t>Thread safety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93975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java.util.concurrent</a:t>
            </a:r>
            <a:r>
              <a:rPr lang="en-US" dirty="0" smtClean="0"/>
              <a:t> package contains useful classes that can be used safely on multiple threads</a:t>
            </a:r>
          </a:p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 smtClean="0"/>
              <a:t>Most notably concurrent collections such as: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ConcurrentLinkedQueue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ConcurrentLinkedDeque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ConcurrentHashMap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classes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63315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</a:pPr>
            <a:r>
              <a:rPr lang="en-US" dirty="0" smtClean="0"/>
              <a:t>Notable concurrent collections which aren’t in the package are: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StringBuffer</a:t>
            </a:r>
            <a:r>
              <a:rPr lang="en-US" dirty="0" smtClean="0"/>
              <a:t> - it is a thread safe StringBuilder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Hashtable</a:t>
            </a:r>
            <a:r>
              <a:rPr lang="en-US" dirty="0" smtClean="0"/>
              <a:t> - it is a thread safe HashMap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concurrent classes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63315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1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Concurrent classes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tilchev\Desktop\9w45JG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862" y="2419350"/>
            <a:ext cx="5391150" cy="201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93975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</a:t>
            </a:r>
            <a:r>
              <a:rPr lang="en-US" dirty="0" smtClean="0"/>
              <a:t>a component is blocked, other</a:t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still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UI </a:t>
            </a:r>
            <a:r>
              <a:rPr lang="en-US" dirty="0"/>
              <a:t>runs separately and </a:t>
            </a:r>
            <a:r>
              <a:rPr lang="en-US" dirty="0" smtClean="0"/>
              <a:t>always</a:t>
            </a:r>
            <a:br>
              <a:rPr lang="en-US" dirty="0" smtClean="0"/>
            </a:br>
            <a:r>
              <a:rPr lang="en-US" dirty="0" smtClean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Utilization </a:t>
            </a:r>
            <a:r>
              <a:rPr lang="en-US" dirty="0"/>
              <a:t>of multi-core </a:t>
            </a:r>
            <a:r>
              <a:rPr lang="en-US" dirty="0" smtClean="0"/>
              <a:t>systems</a:t>
            </a:r>
          </a:p>
          <a:p>
            <a:pPr marL="647646" lvl="1" indent="-342900"/>
            <a:r>
              <a:rPr lang="en-US" dirty="0" smtClean="0"/>
              <a:t>Each </a:t>
            </a:r>
            <a:r>
              <a:rPr lang="en-US" dirty="0"/>
              <a:t>core executes one or </a:t>
            </a:r>
            <a:r>
              <a:rPr lang="en-US" dirty="0" smtClean="0"/>
              <a:t>more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CPU-demanding </a:t>
            </a:r>
            <a:r>
              <a:rPr lang="en-US" dirty="0"/>
              <a:t>tasks </a:t>
            </a:r>
            <a:r>
              <a:rPr lang="en-US" dirty="0" smtClean="0"/>
              <a:t>run on </a:t>
            </a:r>
            <a:r>
              <a:rPr lang="en-US" dirty="0"/>
              <a:t>"background</a:t>
            </a:r>
            <a:r>
              <a:rPr lang="en-US"/>
              <a:t>" </a:t>
            </a:r>
            <a:r>
              <a:rPr lang="en-US" smtClean="0"/>
              <a:t>threads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 – Benefits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7632" y="1295400"/>
            <a:ext cx="485938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63315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</a:t>
            </a:r>
            <a:r>
              <a:rPr lang="en-US" dirty="0" smtClean="0"/>
              <a:t>know </a:t>
            </a:r>
            <a:r>
              <a:rPr lang="en-US" dirty="0"/>
              <a:t>which code </a:t>
            </a:r>
            <a:r>
              <a:rPr lang="en-US" dirty="0" smtClean="0"/>
              <a:t>parts are running at a specific </a:t>
            </a:r>
            <a:r>
              <a:rPr lang="en-US" dirty="0"/>
              <a:t>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</a:t>
            </a:r>
            <a:r>
              <a:rPr lang="en-US" dirty="0" smtClean="0"/>
              <a:t>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</a:t>
            </a:r>
            <a:r>
              <a:rPr lang="en-US" dirty="0" smtClean="0"/>
              <a:t>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 </a:t>
            </a:r>
            <a:r>
              <a:rPr lang="en-US" dirty="0"/>
              <a:t>to synchronize resource </a:t>
            </a:r>
            <a:r>
              <a:rPr lang="en-US" dirty="0" smtClean="0"/>
              <a:t>access</a:t>
            </a:r>
          </a:p>
          <a:p>
            <a:pPr marL="647646" lvl="1" indent="-342900"/>
            <a:r>
              <a:rPr lang="en-US" dirty="0" smtClean="0"/>
              <a:t>Deadlocks </a:t>
            </a:r>
            <a:r>
              <a:rPr lang="en-US" dirty="0"/>
              <a:t>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</a:t>
            </a:r>
            <a:r>
              <a:rPr lang="en-US" dirty="0" smtClean="0"/>
              <a:t>Drawbacks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72036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Jakob</a:t>
            </a:r>
            <a:r>
              <a:rPr lang="en-US" dirty="0" smtClean="0"/>
              <a:t> </a:t>
            </a:r>
            <a:r>
              <a:rPr lang="en-US" dirty="0" err="1" smtClean="0"/>
              <a:t>Jenkov</a:t>
            </a:r>
            <a:r>
              <a:rPr lang="en-US" dirty="0" smtClean="0"/>
              <a:t> article on Java Concurrency with tutorials</a:t>
            </a:r>
          </a:p>
          <a:p>
            <a:pPr>
              <a:buNone/>
            </a:pPr>
            <a:endParaRPr lang="en-US" dirty="0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multithreading (computer architecture)</a:t>
            </a:r>
          </a:p>
          <a:p>
            <a:pPr>
              <a:spcAft>
                <a:spcPts val="2000"/>
              </a:spcAft>
            </a:pPr>
            <a:endParaRPr lang="en-US" dirty="0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multithreading (software)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Helpful Resources</a:t>
            </a:r>
            <a:endParaRPr lang="en-US" noProof="1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609012" y="4404002"/>
            <a:ext cx="3124200" cy="2072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684212" y="1784765"/>
            <a:ext cx="10744200" cy="729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http://tutorials.jenkov.com/java-concurrency/index.html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4213" y="5037910"/>
            <a:ext cx="769619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https://en.wikipedia.org/wiki/Thread_(computing)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  <a:hlinkClick r:id="rId5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4212" y="3352800"/>
            <a:ext cx="10744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https://en.wikipedia.org/wiki/Multithreading_(computer_architecture)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241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Each thread has its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 smtClean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 smtClean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</a:t>
            </a:r>
            <a:r>
              <a:rPr lang="en-US" sz="3200" dirty="0" smtClean="0"/>
              <a:t>the main </a:t>
            </a:r>
            <a:r>
              <a:rPr lang="en-US" sz="3200" dirty="0"/>
              <a:t>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</a:t>
            </a:r>
            <a:r>
              <a:rPr lang="en-US" sz="3200" dirty="0" smtClean="0"/>
              <a:t>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 smtClean="0"/>
              <a:t>Java has many useful tools for asynchronous programming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synchronized </a:t>
            </a:r>
            <a:r>
              <a:rPr lang="en-US" dirty="0" smtClean="0"/>
              <a:t>keyword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java.util.concurrent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1430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14806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https://softuni.bg/courses/java-fundamentals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#9956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827535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can run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 smtClean="0"/>
              <a:t>(applications) at once</a:t>
            </a:r>
          </a:p>
          <a:p>
            <a:pPr lvl="1"/>
            <a:r>
              <a:rPr lang="en-US" dirty="0" smtClean="0"/>
              <a:t>But its CPU can only execute one instruction at a time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 smtClean="0"/>
              <a:t> is achieved by the operating system's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 smtClean="0"/>
              <a:t>Grants each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 smtClean="0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endParaRPr lang="en-US" dirty="0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0	          5	                     10	            15	                        20	               25	            </a:t>
            </a:r>
            <a:r>
              <a:rPr lang="en-US" sz="2000" b="1" noProof="1" smtClean="0"/>
              <a:t>ms  </a:t>
            </a:r>
            <a:endParaRPr lang="en-US" sz="2000" b="1" noProof="1"/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skype.exe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/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70530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885362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Synchronous code is executed step by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494212" y="2514600"/>
            <a:ext cx="2881200" cy="3328823"/>
            <a:chOff x="8365086" y="2405287"/>
            <a:chExt cx="2881200" cy="3328823"/>
          </a:xfrm>
        </p:grpSpPr>
        <p:sp>
          <p:nvSpPr>
            <p:cNvPr id="7" name="Rectangle 6"/>
            <p:cNvSpPr/>
            <p:nvPr/>
          </p:nvSpPr>
          <p:spPr>
            <a:xfrm>
              <a:off x="8365086" y="2405287"/>
              <a:ext cx="2881200" cy="609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int n = 10</a:t>
              </a:r>
              <a:endPara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65086" y="3377807"/>
              <a:ext cx="2881200" cy="609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printNumbersInRange()</a:t>
              </a:r>
              <a:endPara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65086" y="4343400"/>
              <a:ext cx="2881200" cy="609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System.out.println()</a:t>
              </a:r>
              <a:endPara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7" idx="2"/>
              <a:endCxn id="8" idx="0"/>
            </p:cNvCxnSpPr>
            <p:nvPr/>
          </p:nvCxnSpPr>
          <p:spPr>
            <a:xfrm>
              <a:off x="9805686" y="3014887"/>
              <a:ext cx="0" cy="362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9" idx="0"/>
            </p:cNvCxnSpPr>
            <p:nvPr/>
          </p:nvCxnSpPr>
          <p:spPr>
            <a:xfrm>
              <a:off x="9805686" y="3987407"/>
              <a:ext cx="0" cy="355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  <a:endCxn id="16" idx="0"/>
            </p:cNvCxnSpPr>
            <p:nvPr/>
          </p:nvCxnSpPr>
          <p:spPr>
            <a:xfrm flipH="1">
              <a:off x="9801305" y="4953000"/>
              <a:ext cx="4381" cy="381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447212" y="5334000"/>
              <a:ext cx="708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36059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</a:t>
            </a:r>
            <a:r>
              <a:rPr lang="en-US" dirty="0" smtClean="0"/>
              <a:t>is blocked, the entire </a:t>
            </a:r>
            <a:r>
              <a:rPr lang="en-US" dirty="0"/>
              <a:t>program </a:t>
            </a:r>
            <a:r>
              <a:rPr lang="en-US" dirty="0" smtClean="0"/>
              <a:t>is blocked</a:t>
            </a:r>
            <a:endParaRPr lang="en-US" dirty="0"/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 smtClean="0"/>
              <a:t>CPU-demanding </a:t>
            </a:r>
            <a:r>
              <a:rPr lang="en-US" dirty="0"/>
              <a:t>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 Drawbacks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99969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C:\Users\tilchev\Desktop\where's your god n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5612" y="1066800"/>
            <a:ext cx="3124199" cy="3604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9713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Asynchronous programming allows the execution of code in the background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Code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351212" y="3276600"/>
            <a:ext cx="4819858" cy="2371012"/>
            <a:chOff x="7152647" y="3715275"/>
            <a:chExt cx="4819858" cy="2371012"/>
          </a:xfrm>
        </p:grpSpPr>
        <p:sp>
          <p:nvSpPr>
            <p:cNvPr id="26" name="Rectangle 25"/>
            <p:cNvSpPr/>
            <p:nvPr/>
          </p:nvSpPr>
          <p:spPr>
            <a:xfrm>
              <a:off x="7161212" y="3715275"/>
              <a:ext cx="2712985" cy="55192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int n = 10000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52647" y="4691135"/>
              <a:ext cx="2712985" cy="50589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System.out.println()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6" idx="2"/>
              <a:endCxn id="28" idx="0"/>
            </p:cNvCxnSpPr>
            <p:nvPr/>
          </p:nvCxnSpPr>
          <p:spPr>
            <a:xfrm flipH="1">
              <a:off x="8509140" y="4267200"/>
              <a:ext cx="8565" cy="4239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8" idx="2"/>
              <a:endCxn id="15" idx="0"/>
            </p:cNvCxnSpPr>
            <p:nvPr/>
          </p:nvCxnSpPr>
          <p:spPr>
            <a:xfrm>
              <a:off x="8509140" y="5197031"/>
              <a:ext cx="0" cy="3833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0265890" y="4685289"/>
              <a:ext cx="1706615" cy="50589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for (0..n)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Elbow Connector 12"/>
            <p:cNvCxnSpPr>
              <a:endCxn id="33" idx="0"/>
            </p:cNvCxnSpPr>
            <p:nvPr/>
          </p:nvCxnSpPr>
          <p:spPr>
            <a:xfrm>
              <a:off x="8542549" y="4425572"/>
              <a:ext cx="2576649" cy="25971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152647" y="5580391"/>
              <a:ext cx="2712985" cy="50589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join()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Elbow Connector 15"/>
            <p:cNvCxnSpPr>
              <a:stCxn id="33" idx="2"/>
              <a:endCxn id="15" idx="3"/>
            </p:cNvCxnSpPr>
            <p:nvPr/>
          </p:nvCxnSpPr>
          <p:spPr>
            <a:xfrm rot="5400000">
              <a:off x="10171338" y="4885479"/>
              <a:ext cx="642154" cy="125356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8151812" y="2514600"/>
            <a:ext cx="3505200" cy="953453"/>
          </a:xfrm>
          <a:prstGeom prst="wedgeRoundRectCallout">
            <a:avLst>
              <a:gd name="adj1" fmla="val -64600"/>
              <a:gd name="adj2" fmla="val 112195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Does not block the main thread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93617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1163</Words>
  <Application>Microsoft Office PowerPoint</Application>
  <PresentationFormat>Custom</PresentationFormat>
  <Paragraphs>247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SoftUni 16x9</vt:lpstr>
      <vt:lpstr>5_SoftUni 16x9</vt:lpstr>
      <vt:lpstr>Asynchronous Programming </vt:lpstr>
      <vt:lpstr>Table of Contents</vt:lpstr>
      <vt:lpstr>Questions</vt:lpstr>
      <vt:lpstr>Multi-Tasking</vt:lpstr>
      <vt:lpstr>Synchronous Programming</vt:lpstr>
      <vt:lpstr>Synchronous Code</vt:lpstr>
      <vt:lpstr>Synchronous Programming Drawbacks</vt:lpstr>
      <vt:lpstr>Synchronous Code</vt:lpstr>
      <vt:lpstr>Asynchronous Code</vt:lpstr>
      <vt:lpstr>Threads</vt:lpstr>
      <vt:lpstr>Threads</vt:lpstr>
      <vt:lpstr>Threads in Java</vt:lpstr>
      <vt:lpstr>java.lang.Thread</vt:lpstr>
      <vt:lpstr>Threads</vt:lpstr>
      <vt:lpstr>Thread Stack</vt:lpstr>
      <vt:lpstr>Threads</vt:lpstr>
      <vt:lpstr>Thread Race Conditions</vt:lpstr>
      <vt:lpstr>Thread Safety - synchronized</vt:lpstr>
      <vt:lpstr>Thread Safety - locks</vt:lpstr>
      <vt:lpstr>Thread Safety - volatile</vt:lpstr>
      <vt:lpstr>Thread safety</vt:lpstr>
      <vt:lpstr>Concurrent classes</vt:lpstr>
      <vt:lpstr>Legacy concurrent classes</vt:lpstr>
      <vt:lpstr>Concurrent classes</vt:lpstr>
      <vt:lpstr>Asynchronous Programming – Benefits</vt:lpstr>
      <vt:lpstr>Asynchronous Programming – Drawbacks</vt:lpstr>
      <vt:lpstr>Helpful Resources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C#,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2016-06-15T18:13:58Z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